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77" r:id="rId4"/>
    <p:sldId id="264" r:id="rId5"/>
    <p:sldId id="265" r:id="rId6"/>
    <p:sldId id="271" r:id="rId7"/>
    <p:sldId id="276" r:id="rId8"/>
    <p:sldId id="279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72"/>
    <p:restoredTop sz="94662"/>
  </p:normalViewPr>
  <p:slideViewPr>
    <p:cSldViewPr snapToGrid="0" snapToObjects="1">
      <p:cViewPr varScale="1">
        <p:scale>
          <a:sx n="54" d="100"/>
          <a:sy n="54" d="100"/>
        </p:scale>
        <p:origin x="11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11F48-F71D-404A-A8F6-51DB661D51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176" y="457649"/>
            <a:ext cx="7645757" cy="138403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Master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F14AD-F6AE-6541-AA18-FF10607B53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176" y="1966421"/>
            <a:ext cx="7645757" cy="1452920"/>
          </a:xfrm>
          <a:prstGeom prst="rect">
            <a:avLst/>
          </a:prstGeom>
          <a:solidFill>
            <a:schemeClr val="bg1">
              <a:lumMod val="95000"/>
              <a:alpha val="43000"/>
            </a:schemeClr>
          </a:solidFill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Master subtitle style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86965D-D0BA-5344-AB43-606499254A4E}"/>
              </a:ext>
            </a:extLst>
          </p:cNvPr>
          <p:cNvCxnSpPr>
            <a:cxnSpLocks/>
          </p:cNvCxnSpPr>
          <p:nvPr userDrawn="1"/>
        </p:nvCxnSpPr>
        <p:spPr>
          <a:xfrm>
            <a:off x="442176" y="1841679"/>
            <a:ext cx="76457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05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AC152-5876-E743-9AC5-42AA60ADE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55" y="365125"/>
            <a:ext cx="10958945" cy="1386402"/>
          </a:xfrm>
          <a:prstGeom prst="rect">
            <a:avLst/>
          </a:prstGeom>
        </p:spPr>
        <p:txBody>
          <a:bodyPr/>
          <a:lstStyle>
            <a:lvl1pPr>
              <a:defRPr lang="en-GB" sz="3200" b="0" kern="12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676D2-6FCE-F745-9D2C-E9DD33B9C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854" y="1835456"/>
            <a:ext cx="10958945" cy="4351338"/>
          </a:xfrm>
          <a:prstGeom prst="rect">
            <a:avLst/>
          </a:prstGeom>
        </p:spPr>
        <p:txBody>
          <a:bodyPr/>
          <a:lstStyle>
            <a:lvl1pPr marL="228594" indent="-228594">
              <a:buFontTx/>
              <a:buBlip>
                <a:blip r:embed="rId2"/>
              </a:buBlip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Tx/>
              <a:buBlip>
                <a:blip r:embed="rId2"/>
              </a:buBlip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Tx/>
              <a:buBlip>
                <a:blip r:embed="rId2"/>
              </a:buBlip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Tx/>
              <a:buBlip>
                <a:blip r:embed="rId2"/>
              </a:buBlip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Tx/>
              <a:buBlip>
                <a:blip r:embed="rId2"/>
              </a:buBlip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68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86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6025E8-AEF3-374E-BB2E-CD44F3B598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38694" y="149783"/>
            <a:ext cx="3432287" cy="28703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9150446-8369-5746-983C-23E2DCCC29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38694" y="3161293"/>
            <a:ext cx="3432287" cy="2647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1792E8-AC8A-FA47-A6DD-61D09C5C9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45" y="149782"/>
            <a:ext cx="8267161" cy="628321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28594" indent="-228594">
              <a:buFontTx/>
              <a:buBlip>
                <a:blip r:embed="rId2"/>
              </a:buBlip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Tx/>
              <a:buBlip>
                <a:blip r:embed="rId2"/>
              </a:buBlip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Tx/>
              <a:buBlip>
                <a:blip r:embed="rId2"/>
              </a:buBlip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Tx/>
              <a:buBlip>
                <a:blip r:embed="rId2"/>
              </a:buBlip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Tx/>
              <a:buBlip>
                <a:blip r:embed="rId2"/>
              </a:buBlip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36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477D5E-E2A0-7B44-BD8E-6CE126CA3DBE}"/>
              </a:ext>
            </a:extLst>
          </p:cNvPr>
          <p:cNvSpPr/>
          <p:nvPr userDrawn="1"/>
        </p:nvSpPr>
        <p:spPr>
          <a:xfrm>
            <a:off x="122656" y="103033"/>
            <a:ext cx="7895389" cy="2318199"/>
          </a:xfrm>
          <a:prstGeom prst="rect">
            <a:avLst/>
          </a:prstGeom>
          <a:solidFill>
            <a:schemeClr val="bg2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6B9E77-C48E-4A40-B70F-3CC224EA3FD6}"/>
              </a:ext>
            </a:extLst>
          </p:cNvPr>
          <p:cNvSpPr/>
          <p:nvPr userDrawn="1"/>
        </p:nvSpPr>
        <p:spPr>
          <a:xfrm>
            <a:off x="122655" y="2482998"/>
            <a:ext cx="7895388" cy="394493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ts val="2200"/>
              </a:lnSpc>
            </a:pPr>
            <a:endParaRPr lang="nb-NO" sz="1800" i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5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477D5E-E2A0-7B44-BD8E-6CE126CA3DBE}"/>
              </a:ext>
            </a:extLst>
          </p:cNvPr>
          <p:cNvSpPr/>
          <p:nvPr userDrawn="1"/>
        </p:nvSpPr>
        <p:spPr>
          <a:xfrm>
            <a:off x="122656" y="103033"/>
            <a:ext cx="7895389" cy="2318199"/>
          </a:xfrm>
          <a:prstGeom prst="rect">
            <a:avLst/>
          </a:prstGeom>
          <a:solidFill>
            <a:schemeClr val="bg2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6B9E77-C48E-4A40-B70F-3CC224EA3FD6}"/>
              </a:ext>
            </a:extLst>
          </p:cNvPr>
          <p:cNvSpPr/>
          <p:nvPr userDrawn="1"/>
        </p:nvSpPr>
        <p:spPr>
          <a:xfrm>
            <a:off x="122654" y="2482998"/>
            <a:ext cx="2742767" cy="394493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ts val="2200"/>
              </a:lnSpc>
            </a:pPr>
            <a:endParaRPr lang="nb-NO" sz="1800" i="0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DD95D4-526F-5E44-AC05-980A72365344}"/>
              </a:ext>
            </a:extLst>
          </p:cNvPr>
          <p:cNvSpPr txBox="1"/>
          <p:nvPr userDrawn="1"/>
        </p:nvSpPr>
        <p:spPr>
          <a:xfrm>
            <a:off x="117625" y="889357"/>
            <a:ext cx="7900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6E14F-5C52-B94B-BD67-03A065D37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396" t="22949" r="70802" b="66249"/>
          <a:stretch/>
        </p:blipFill>
        <p:spPr>
          <a:xfrm>
            <a:off x="508646" y="5335718"/>
            <a:ext cx="764327" cy="764327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F3D991-136D-FC41-87EC-B8AC341F27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486" t="22949" r="57712" b="66249"/>
          <a:stretch/>
        </p:blipFill>
        <p:spPr>
          <a:xfrm>
            <a:off x="1854541" y="5335718"/>
            <a:ext cx="764327" cy="764327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2811A7-B89F-B64E-A9A1-CCCDBD3279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580" y="4134893"/>
            <a:ext cx="819915" cy="8199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6D73DAF-4515-2442-A1FC-346AB39B66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0580" y="2947885"/>
            <a:ext cx="782392" cy="806101"/>
          </a:xfrm>
          <a:prstGeom prst="rect">
            <a:avLst/>
          </a:prstGeom>
        </p:spPr>
      </p:pic>
      <p:pic>
        <p:nvPicPr>
          <p:cNvPr id="11" name="Immagine 58">
            <a:extLst>
              <a:ext uri="{FF2B5EF4-FFF2-40B4-BE49-F238E27FC236}">
                <a16:creationId xmlns:a16="http://schemas.microsoft.com/office/drawing/2014/main" id="{0667E731-150F-2C4E-9009-989D6D8352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6619" y="2877119"/>
            <a:ext cx="1189064" cy="1105958"/>
          </a:xfrm>
          <a:prstGeom prst="rect">
            <a:avLst/>
          </a:prstGeom>
        </p:spPr>
      </p:pic>
      <p:pic>
        <p:nvPicPr>
          <p:cNvPr id="12" name="Immagine 59">
            <a:extLst>
              <a:ext uri="{FF2B5EF4-FFF2-40B4-BE49-F238E27FC236}">
                <a16:creationId xmlns:a16="http://schemas.microsoft.com/office/drawing/2014/main" id="{FC3132A5-E2FF-8D47-9F81-BB0A2CBECA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0948" y="4284711"/>
            <a:ext cx="840405" cy="7072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000000-0008-0000-0000-00002900000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244633" y="2877119"/>
            <a:ext cx="816379" cy="8337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000000-0008-0000-0000-00002800000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86136" y="4242793"/>
            <a:ext cx="1076038" cy="6982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4BAB87-CD72-7C4F-BBBC-22AD2BB7D34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953453" y="2811312"/>
            <a:ext cx="1104900" cy="1041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9EA01C-C30C-6547-82A6-20E9E490E8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002376" y="5098925"/>
            <a:ext cx="1371600" cy="1206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619D078-E595-B44B-AB29-3E8E02103E6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373976" y="3994025"/>
            <a:ext cx="1244600" cy="11049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BEB464-6F49-A048-B6FD-1F2732BA7BB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440222" y="2724721"/>
            <a:ext cx="1270000" cy="11811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97D56FD-AC76-CF41-BAA6-077A9851C81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786175" y="4134893"/>
            <a:ext cx="15748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1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352634-6C1F-0648-832A-59A3BA9571F6}"/>
              </a:ext>
            </a:extLst>
          </p:cNvPr>
          <p:cNvSpPr/>
          <p:nvPr userDrawn="1"/>
        </p:nvSpPr>
        <p:spPr>
          <a:xfrm>
            <a:off x="-31173" y="-1"/>
            <a:ext cx="1223356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mmagine 57">
            <a:extLst>
              <a:ext uri="{FF2B5EF4-FFF2-40B4-BE49-F238E27FC236}">
                <a16:creationId xmlns:a16="http://schemas.microsoft.com/office/drawing/2014/main" id="{AFFF5024-CBD6-F145-A6A6-788C81579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2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  <a14:imgEffect>
                      <a14:brightnessContrast bright="42000"/>
                    </a14:imgEffect>
                  </a14:imgLayer>
                </a14:imgProps>
              </a:ext>
            </a:extLst>
          </a:blip>
          <a:srcRect l="37377" t="33744" r="43120" b="44338"/>
          <a:stretch/>
        </p:blipFill>
        <p:spPr>
          <a:xfrm>
            <a:off x="7803468" y="0"/>
            <a:ext cx="4398923" cy="2880360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1F7620-40EF-FF47-8614-B9A630B39622}"/>
              </a:ext>
            </a:extLst>
          </p:cNvPr>
          <p:cNvSpPr txBox="1"/>
          <p:nvPr userDrawn="1"/>
        </p:nvSpPr>
        <p:spPr>
          <a:xfrm>
            <a:off x="436833" y="6558892"/>
            <a:ext cx="8753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project is funded from the EU Horizon 2020 Research and Innovation Programme (2014-2020) under Grant Agreement </a:t>
            </a:r>
            <a:r>
              <a:rPr lang="nb-NO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XXXXXX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F0A172-1ABB-044B-BC03-4EC77C7D16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440" y="6546011"/>
            <a:ext cx="319392" cy="21402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1498D80C-1E65-634F-ABA2-5FA632714E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176" y="457649"/>
            <a:ext cx="7645757" cy="1381542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Master title</a:t>
            </a:r>
            <a:endParaRPr lang="en-GB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7348E9F-4040-2242-BFBB-C6439DFCCF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176" y="1966421"/>
            <a:ext cx="7645757" cy="1452920"/>
          </a:xfrm>
          <a:prstGeom prst="rect">
            <a:avLst/>
          </a:prstGeom>
          <a:solidFill>
            <a:schemeClr val="bg1">
              <a:lumMod val="95000"/>
              <a:alpha val="43000"/>
            </a:schemeClr>
          </a:solidFill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Master subtitle style</a:t>
            </a:r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350B0C6-FC85-C044-9FCF-4112D800F65B}"/>
              </a:ext>
            </a:extLst>
          </p:cNvPr>
          <p:cNvCxnSpPr>
            <a:cxnSpLocks/>
          </p:cNvCxnSpPr>
          <p:nvPr userDrawn="1"/>
        </p:nvCxnSpPr>
        <p:spPr>
          <a:xfrm>
            <a:off x="442176" y="1841679"/>
            <a:ext cx="7645757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23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352634-6C1F-0648-832A-59A3BA9571F6}"/>
              </a:ext>
            </a:extLst>
          </p:cNvPr>
          <p:cNvSpPr/>
          <p:nvPr userDrawn="1"/>
        </p:nvSpPr>
        <p:spPr>
          <a:xfrm>
            <a:off x="-41564" y="0"/>
            <a:ext cx="1223356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mmagine 57">
            <a:extLst>
              <a:ext uri="{FF2B5EF4-FFF2-40B4-BE49-F238E27FC236}">
                <a16:creationId xmlns:a16="http://schemas.microsoft.com/office/drawing/2014/main" id="{AFFF5024-CBD6-F145-A6A6-788C81579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2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  <a14:imgEffect>
                      <a14:brightnessContrast bright="42000"/>
                    </a14:imgEffect>
                  </a14:imgLayer>
                </a14:imgProps>
              </a:ext>
            </a:extLst>
          </a:blip>
          <a:srcRect l="37377" t="33744" r="43120" b="44338"/>
          <a:stretch/>
        </p:blipFill>
        <p:spPr>
          <a:xfrm>
            <a:off x="7803468" y="0"/>
            <a:ext cx="4398923" cy="2880360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1F7620-40EF-FF47-8614-B9A630B39622}"/>
              </a:ext>
            </a:extLst>
          </p:cNvPr>
          <p:cNvSpPr txBox="1"/>
          <p:nvPr userDrawn="1"/>
        </p:nvSpPr>
        <p:spPr>
          <a:xfrm>
            <a:off x="436833" y="6558892"/>
            <a:ext cx="8753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project is funded from the EU Horizon 2020 Research and Innovation Programme (2014-2020) under Grant Agreement </a:t>
            </a:r>
            <a:r>
              <a:rPr lang="nb-NO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XXXXXX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F0A172-1ABB-044B-BC03-4EC77C7D16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440" y="6546011"/>
            <a:ext cx="319392" cy="21402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016B05A-AA0C-8148-A367-BE0E3E62A916}"/>
              </a:ext>
            </a:extLst>
          </p:cNvPr>
          <p:cNvSpPr txBox="1">
            <a:spLocks/>
          </p:cNvSpPr>
          <p:nvPr userDrawn="1"/>
        </p:nvSpPr>
        <p:spPr>
          <a:xfrm>
            <a:off x="703117" y="584427"/>
            <a:ext cx="10515600" cy="1386402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0" kern="12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6315AFA-A532-9947-A4A5-51E0BEDE853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7418" y="1788361"/>
            <a:ext cx="10515600" cy="4351338"/>
          </a:xfrm>
          <a:prstGeom prst="rect">
            <a:avLst/>
          </a:prstGeom>
        </p:spPr>
        <p:txBody>
          <a:bodyPr/>
          <a:lstStyle>
            <a:lvl1pPr marL="228594" indent="-228594">
              <a:buFontTx/>
              <a:buBlip>
                <a:blip r:embed="rId4"/>
              </a:buBlip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Tx/>
              <a:buBlip>
                <a:blip r:embed="rId4"/>
              </a:buBlip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Tx/>
              <a:buBlip>
                <a:blip r:embed="rId4"/>
              </a:buBlip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Tx/>
              <a:buBlip>
                <a:blip r:embed="rId4"/>
              </a:buBlip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Tx/>
              <a:buBlip>
                <a:blip r:embed="rId4"/>
              </a:buBlip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3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352634-6C1F-0648-832A-59A3BA9571F6}"/>
              </a:ext>
            </a:extLst>
          </p:cNvPr>
          <p:cNvSpPr/>
          <p:nvPr userDrawn="1"/>
        </p:nvSpPr>
        <p:spPr>
          <a:xfrm>
            <a:off x="-31173" y="-1"/>
            <a:ext cx="1223356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Immagine 57">
            <a:extLst>
              <a:ext uri="{FF2B5EF4-FFF2-40B4-BE49-F238E27FC236}">
                <a16:creationId xmlns:a16="http://schemas.microsoft.com/office/drawing/2014/main" id="{AFFF5024-CBD6-F145-A6A6-788C81579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2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  <a14:imgEffect>
                      <a14:brightnessContrast bright="42000"/>
                    </a14:imgEffect>
                  </a14:imgLayer>
                </a14:imgProps>
              </a:ext>
            </a:extLst>
          </a:blip>
          <a:srcRect l="37377" t="33744" r="43120" b="44338"/>
          <a:stretch/>
        </p:blipFill>
        <p:spPr>
          <a:xfrm>
            <a:off x="7803468" y="0"/>
            <a:ext cx="4398923" cy="2880360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1F7620-40EF-FF47-8614-B9A630B39622}"/>
              </a:ext>
            </a:extLst>
          </p:cNvPr>
          <p:cNvSpPr txBox="1"/>
          <p:nvPr userDrawn="1"/>
        </p:nvSpPr>
        <p:spPr>
          <a:xfrm>
            <a:off x="436833" y="6558892"/>
            <a:ext cx="8753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project is funded from the EU Horizon 2020 Research and Innovation Programme (2014-2020) under Grant Agreement </a:t>
            </a:r>
            <a:r>
              <a:rPr lang="nb-NO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XXXXXX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F0A172-1ABB-044B-BC03-4EC77C7D16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440" y="6546011"/>
            <a:ext cx="319392" cy="21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675B6B0-860A-4F4D-A6C3-06EF1CC3D3ED}"/>
              </a:ext>
            </a:extLst>
          </p:cNvPr>
          <p:cNvSpPr txBox="1"/>
          <p:nvPr userDrawn="1"/>
        </p:nvSpPr>
        <p:spPr>
          <a:xfrm>
            <a:off x="436832" y="6529205"/>
            <a:ext cx="8753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project is funded from the EU Horizon 2020 Research and Innovation Programme (2014-2020) under Grant Agreement </a:t>
            </a:r>
            <a:r>
              <a:rPr lang="nb-NO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823782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104C07-C1ED-504A-B4D7-B38B6DECE6F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7440" y="6546011"/>
            <a:ext cx="319392" cy="214026"/>
          </a:xfrm>
          <a:prstGeom prst="rect">
            <a:avLst/>
          </a:prstGeom>
        </p:spPr>
      </p:pic>
      <p:pic>
        <p:nvPicPr>
          <p:cNvPr id="17" name="Immagine 57">
            <a:extLst>
              <a:ext uri="{FF2B5EF4-FFF2-40B4-BE49-F238E27FC236}">
                <a16:creationId xmlns:a16="http://schemas.microsoft.com/office/drawing/2014/main" id="{00000000-0008-0000-0000-00003A0000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37377" t="21828" r="35941" b="44338"/>
          <a:stretch/>
        </p:blipFill>
        <p:spPr>
          <a:xfrm>
            <a:off x="11017873" y="5887048"/>
            <a:ext cx="1286627" cy="9259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000000-0008-0000-0000-00004600000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09"/>
          <a:stretch/>
        </p:blipFill>
        <p:spPr bwMode="auto">
          <a:xfrm>
            <a:off x="9735458" y="6214087"/>
            <a:ext cx="1411207" cy="34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1AE576B-2CB1-7E4A-8CA0-17E7432FF9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982" t="16420" r="1789" b="13684"/>
          <a:stretch/>
        </p:blipFill>
        <p:spPr>
          <a:xfrm>
            <a:off x="9741898" y="6611550"/>
            <a:ext cx="1406007" cy="81123"/>
          </a:xfrm>
          <a:prstGeom prst="rect">
            <a:avLst/>
          </a:prstGeom>
        </p:spPr>
      </p:pic>
      <p:pic>
        <p:nvPicPr>
          <p:cNvPr id="25" name="Immagine 57">
            <a:extLst>
              <a:ext uri="{FF2B5EF4-FFF2-40B4-BE49-F238E27FC236}">
                <a16:creationId xmlns:a16="http://schemas.microsoft.com/office/drawing/2014/main" id="{91E40637-F1AB-3F4A-87E2-0E4DCCA5C6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alphaModFix amt="7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132000"/>
                    </a14:imgEffect>
                  </a14:imgLayer>
                </a14:imgProps>
              </a:ext>
            </a:extLst>
          </a:blip>
          <a:srcRect l="37377" t="33818" r="43413" b="44338"/>
          <a:stretch/>
        </p:blipFill>
        <p:spPr>
          <a:xfrm>
            <a:off x="7758451" y="0"/>
            <a:ext cx="4433549" cy="2861220"/>
          </a:xfrm>
          <a:prstGeom prst="rect">
            <a:avLst/>
          </a:prstGeom>
          <a:effectLst>
            <a:outerShdw blurRad="50800" dist="76200" dir="12360000" sx="92000" sy="92000" algn="ctr" rotWithShape="0">
              <a:schemeClr val="bg2"/>
            </a:outerShdw>
          </a:effectLst>
        </p:spPr>
      </p:pic>
    </p:spTree>
    <p:extLst>
      <p:ext uri="{BB962C8B-B14F-4D97-AF65-F5344CB8AC3E}">
        <p14:creationId xmlns:p14="http://schemas.microsoft.com/office/powerpoint/2010/main" val="47344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9" r:id="rId4"/>
    <p:sldLayoutId id="2147483658" r:id="rId5"/>
    <p:sldLayoutId id="2147483660" r:id="rId6"/>
    <p:sldLayoutId id="2147483656" r:id="rId7"/>
    <p:sldLayoutId id="2147483661" r:id="rId8"/>
    <p:sldLayoutId id="2147483662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tiff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F77D40-4C79-8244-BA50-E61B14F1C2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Social Sciences and </a:t>
            </a:r>
            <a:r>
              <a:rPr lang="en-GB" dirty="0" err="1"/>
              <a:t>Humanties</a:t>
            </a:r>
            <a:r>
              <a:rPr lang="en-GB" dirty="0"/>
              <a:t> Open Cloud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16EE559-B473-2A4A-93E0-82ED48516F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Realising the Social Sciences and Humanities part of the European Open Science Cloud</a:t>
            </a:r>
          </a:p>
        </p:txBody>
      </p:sp>
    </p:spTree>
    <p:extLst>
      <p:ext uri="{BB962C8B-B14F-4D97-AF65-F5344CB8AC3E}">
        <p14:creationId xmlns:p14="http://schemas.microsoft.com/office/powerpoint/2010/main" val="1309113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C4E86-64E4-3F46-BE89-2DCC2C8356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BA5DF-1914-3846-9469-91C0D356BA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684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AB9AA6-E517-FD4D-97F8-EF64F77EB6A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960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46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6B215AFA-FD11-5A45-9941-8C47D2275997}"/>
              </a:ext>
            </a:extLst>
          </p:cNvPr>
          <p:cNvSpPr/>
          <p:nvPr/>
        </p:nvSpPr>
        <p:spPr>
          <a:xfrm>
            <a:off x="8702871" y="5710"/>
            <a:ext cx="3488391" cy="2554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A2A6706-F708-C14F-94A0-6CC7C133DE8D}"/>
              </a:ext>
            </a:extLst>
          </p:cNvPr>
          <p:cNvSpPr/>
          <p:nvPr/>
        </p:nvSpPr>
        <p:spPr>
          <a:xfrm>
            <a:off x="9480617" y="5834462"/>
            <a:ext cx="2711383" cy="1023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2BE94C7-CE1E-BE42-A93F-DEF6FE0511BD}"/>
              </a:ext>
            </a:extLst>
          </p:cNvPr>
          <p:cNvSpPr/>
          <p:nvPr/>
        </p:nvSpPr>
        <p:spPr>
          <a:xfrm>
            <a:off x="19581" y="6436196"/>
            <a:ext cx="9301400" cy="415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5DB674-FA77-434B-956A-A02D68F6CADA}"/>
              </a:ext>
            </a:extLst>
          </p:cNvPr>
          <p:cNvGrpSpPr/>
          <p:nvPr/>
        </p:nvGrpSpPr>
        <p:grpSpPr>
          <a:xfrm>
            <a:off x="19581" y="74462"/>
            <a:ext cx="12192000" cy="6653358"/>
            <a:chOff x="19581" y="82929"/>
            <a:chExt cx="12192000" cy="6653358"/>
          </a:xfrm>
        </p:grpSpPr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1851EE75-C837-394B-9C63-4F84D94E679F}"/>
                </a:ext>
              </a:extLst>
            </p:cNvPr>
            <p:cNvSpPr txBox="1">
              <a:spLocks/>
            </p:cNvSpPr>
            <p:nvPr/>
          </p:nvSpPr>
          <p:spPr>
            <a:xfrm>
              <a:off x="3467979" y="3017124"/>
              <a:ext cx="3360493" cy="645072"/>
            </a:xfrm>
            <a:prstGeom prst="rect">
              <a:avLst/>
            </a:prstGeom>
          </p:spPr>
          <p:txBody>
            <a:bodyPr/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Blip>
                  <a:blip r:embed="rId2"/>
                </a:buBlip>
                <a:defRPr sz="28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24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20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18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18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800" b="1" dirty="0">
                  <a:solidFill>
                    <a:schemeClr val="accent2"/>
                  </a:solidFill>
                </a:rPr>
                <a:t>Duration: </a:t>
              </a:r>
              <a:r>
                <a:rPr lang="en-GB" sz="1800" b="1" dirty="0"/>
                <a:t>40 months </a:t>
              </a:r>
              <a:br>
                <a:rPr lang="en-GB" sz="1800" b="1" dirty="0"/>
              </a:br>
              <a:r>
                <a:rPr lang="en-GB" sz="1400" dirty="0"/>
                <a:t>(January 2019 – 30 April 2022)</a:t>
              </a:r>
              <a:endParaRPr lang="en-GB" sz="1800" dirty="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5426A71-73C7-354E-BCC0-2B9FF1A988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31020" y="2808092"/>
              <a:ext cx="6355" cy="1070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2FA866C3-B719-C644-81DB-0DB4228D6F19}"/>
                </a:ext>
              </a:extLst>
            </p:cNvPr>
            <p:cNvSpPr txBox="1">
              <a:spLocks/>
            </p:cNvSpPr>
            <p:nvPr/>
          </p:nvSpPr>
          <p:spPr>
            <a:xfrm>
              <a:off x="1047483" y="2029150"/>
              <a:ext cx="3090557" cy="1374094"/>
            </a:xfrm>
            <a:prstGeom prst="rect">
              <a:avLst/>
            </a:prstGeom>
          </p:spPr>
          <p:txBody>
            <a:bodyPr/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Blip>
                  <a:blip r:embed="rId2"/>
                </a:buBlip>
                <a:defRPr sz="28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24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20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18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18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800" b="1" dirty="0">
                  <a:solidFill>
                    <a:schemeClr val="accent2"/>
                  </a:solidFill>
                </a:rPr>
                <a:t>Partners:</a:t>
              </a:r>
              <a:r>
                <a:rPr lang="en-GB" sz="1800" dirty="0">
                  <a:solidFill>
                    <a:schemeClr val="accent2"/>
                  </a:solidFill>
                </a:rPr>
                <a:t> </a:t>
              </a:r>
              <a:r>
                <a:rPr lang="en-GB" sz="1800" b="1" dirty="0"/>
                <a:t>47 </a:t>
              </a:r>
              <a:br>
                <a:rPr lang="en-GB" sz="1800" dirty="0"/>
              </a:br>
              <a:r>
                <a:rPr lang="en-GB" sz="1400" dirty="0"/>
                <a:t>(20 beneficiaries + 27 LTPs)</a:t>
              </a:r>
            </a:p>
            <a:p>
              <a:pPr marL="0" indent="0">
                <a:buNone/>
              </a:pPr>
              <a:r>
                <a:rPr lang="en-GB" sz="1200" b="1" dirty="0"/>
                <a:t>SSH ESFRI Landmarks and Projects </a:t>
              </a:r>
              <a:br>
                <a:rPr lang="en-GB" sz="1200" b="1" dirty="0"/>
              </a:br>
              <a:r>
                <a:rPr lang="en-GB" sz="1200" dirty="0"/>
                <a:t>&amp; international SSH data infrastructures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3D5CC2D-2480-7C43-8C05-51853680ED44}"/>
                </a:ext>
              </a:extLst>
            </p:cNvPr>
            <p:cNvCxnSpPr>
              <a:cxnSpLocks/>
            </p:cNvCxnSpPr>
            <p:nvPr/>
          </p:nvCxnSpPr>
          <p:spPr>
            <a:xfrm>
              <a:off x="8933664" y="2308072"/>
              <a:ext cx="0" cy="15708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C8E9C41-EC75-B74B-9FB5-8D6BA74E8C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6966" y="3575825"/>
              <a:ext cx="0" cy="3031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ontent Placeholder 2">
              <a:extLst>
                <a:ext uri="{FF2B5EF4-FFF2-40B4-BE49-F238E27FC236}">
                  <a16:creationId xmlns:a16="http://schemas.microsoft.com/office/drawing/2014/main" id="{5F413121-A64C-D54E-9777-338131EF1A39}"/>
                </a:ext>
              </a:extLst>
            </p:cNvPr>
            <p:cNvSpPr txBox="1">
              <a:spLocks/>
            </p:cNvSpPr>
            <p:nvPr/>
          </p:nvSpPr>
          <p:spPr>
            <a:xfrm>
              <a:off x="5892234" y="2200601"/>
              <a:ext cx="2109894" cy="645072"/>
            </a:xfrm>
            <a:prstGeom prst="rect">
              <a:avLst/>
            </a:prstGeom>
          </p:spPr>
          <p:txBody>
            <a:bodyPr/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Blip>
                  <a:blip r:embed="rId2"/>
                </a:buBlip>
                <a:defRPr sz="28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24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20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18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18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800" b="1" dirty="0">
                  <a:solidFill>
                    <a:schemeClr val="accent2"/>
                  </a:solidFill>
                </a:rPr>
                <a:t>Project budget: </a:t>
              </a:r>
              <a:br>
                <a:rPr lang="en-GB" sz="1800" dirty="0">
                  <a:solidFill>
                    <a:schemeClr val="accent2"/>
                  </a:solidFill>
                </a:rPr>
              </a:br>
              <a:r>
                <a:rPr lang="nb-NO" sz="1600" b="1" dirty="0"/>
                <a:t>€ </a:t>
              </a:r>
              <a:r>
                <a:rPr lang="en-GB" sz="1600" b="1" dirty="0"/>
                <a:t>14,455,594.08</a:t>
              </a:r>
              <a:endParaRPr lang="nb-NO" sz="1600" b="1" dirty="0"/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F7FD95E0-AAB5-9A4F-BC73-EA5EE0BF71A3}"/>
                </a:ext>
              </a:extLst>
            </p:cNvPr>
            <p:cNvSpPr txBox="1">
              <a:spLocks/>
            </p:cNvSpPr>
            <p:nvPr/>
          </p:nvSpPr>
          <p:spPr>
            <a:xfrm>
              <a:off x="8002128" y="1364128"/>
              <a:ext cx="3967843" cy="1039199"/>
            </a:xfrm>
            <a:prstGeom prst="rect">
              <a:avLst/>
            </a:prstGeom>
          </p:spPr>
          <p:txBody>
            <a:bodyPr/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Blip>
                  <a:blip r:embed="rId2"/>
                </a:buBlip>
                <a:defRPr sz="28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24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20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18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18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400"/>
                </a:spcBef>
                <a:buNone/>
              </a:pPr>
              <a:r>
                <a:rPr lang="en-GB" sz="1800" b="1" dirty="0">
                  <a:solidFill>
                    <a:schemeClr val="accent2"/>
                  </a:solidFill>
                </a:rPr>
                <a:t>Type of action &amp; funding:</a:t>
              </a:r>
            </a:p>
            <a:p>
              <a:pPr marL="0" indent="0">
                <a:spcBef>
                  <a:spcPts val="400"/>
                </a:spcBef>
                <a:buNone/>
              </a:pPr>
              <a:r>
                <a:rPr lang="nb-NO" sz="1600" b="1" dirty="0"/>
                <a:t>Research and </a:t>
              </a:r>
              <a:r>
                <a:rPr lang="nb-NO" sz="1600" b="1" dirty="0" err="1"/>
                <a:t>Innovation</a:t>
              </a:r>
              <a:r>
                <a:rPr lang="nb-NO" sz="1600" b="1" dirty="0"/>
                <a:t> action</a:t>
              </a:r>
            </a:p>
            <a:p>
              <a:pPr marL="0" indent="0">
                <a:spcBef>
                  <a:spcPts val="400"/>
                </a:spcBef>
                <a:buNone/>
              </a:pPr>
              <a:r>
                <a:rPr lang="nb-NO" sz="1400" dirty="0"/>
                <a:t>(INFRAEOSC-04-2018) </a:t>
              </a:r>
              <a:endParaRPr lang="nb-NO" sz="1800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608ABAB-BED3-6E46-966D-192F9490558F}"/>
                </a:ext>
              </a:extLst>
            </p:cNvPr>
            <p:cNvSpPr/>
            <p:nvPr/>
          </p:nvSpPr>
          <p:spPr>
            <a:xfrm>
              <a:off x="19581" y="4143323"/>
              <a:ext cx="12192000" cy="894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FEDF75B-6FEE-FD4D-8268-FD603AA75605}"/>
                </a:ext>
              </a:extLst>
            </p:cNvPr>
            <p:cNvSpPr/>
            <p:nvPr/>
          </p:nvSpPr>
          <p:spPr>
            <a:xfrm>
              <a:off x="736881" y="3958944"/>
              <a:ext cx="1169043" cy="116904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0">
                  <a:schemeClr val="accent2">
                    <a:lumMod val="45000"/>
                    <a:lumOff val="55000"/>
                  </a:schemeClr>
                </a:gs>
                <a:gs pos="0">
                  <a:schemeClr val="tx1"/>
                </a:gs>
                <a:gs pos="100000">
                  <a:schemeClr val="bg1"/>
                </a:gs>
                <a:gs pos="79000">
                  <a:schemeClr val="accent1"/>
                </a:gs>
                <a:gs pos="99000">
                  <a:schemeClr val="accent1"/>
                </a:gs>
              </a:gsLst>
              <a:lin ang="2700000" scaled="1"/>
              <a:tileRect/>
            </a:gradFill>
            <a:ln w="130175" cap="rnd" cmpd="sng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0">
                    <a:schemeClr val="accent2">
                      <a:lumMod val="45000"/>
                      <a:lumOff val="55000"/>
                    </a:schemeClr>
                  </a:gs>
                  <a:gs pos="30000">
                    <a:schemeClr val="accent2">
                      <a:lumMod val="30000"/>
                      <a:lumOff val="70000"/>
                    </a:schemeClr>
                  </a:gs>
                  <a:gs pos="0">
                    <a:schemeClr val="bg1"/>
                  </a:gs>
                  <a:gs pos="100000">
                    <a:schemeClr val="accent2"/>
                  </a:gs>
                  <a:gs pos="35000">
                    <a:schemeClr val="accent2">
                      <a:lumMod val="30000"/>
                      <a:lumOff val="70000"/>
                    </a:schemeClr>
                  </a:gs>
                </a:gsLst>
                <a:lin ang="3600000" scaled="0"/>
                <a:tileRect/>
              </a:gradFill>
              <a:prstDash val="solid"/>
              <a:miter lim="800000"/>
            </a:ln>
            <a:effectLst>
              <a:outerShdw blurRad="508000" dist="190500" dir="4980000" sx="93000" sy="93000" algn="ctr" rotWithShape="0">
                <a:srgbClr val="000000">
                  <a:alpha val="88000"/>
                </a:srgbClr>
              </a:outerShdw>
              <a:softEdge rad="0"/>
            </a:effectLst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22D0359-E7E2-7848-9E75-1A435A3B3E95}"/>
                </a:ext>
              </a:extLst>
            </p:cNvPr>
            <p:cNvSpPr/>
            <p:nvPr/>
          </p:nvSpPr>
          <p:spPr>
            <a:xfrm>
              <a:off x="2623223" y="3958944"/>
              <a:ext cx="1169043" cy="116904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0">
                  <a:schemeClr val="accent2">
                    <a:lumMod val="45000"/>
                    <a:lumOff val="55000"/>
                  </a:schemeClr>
                </a:gs>
                <a:gs pos="0">
                  <a:schemeClr val="tx1"/>
                </a:gs>
                <a:gs pos="100000">
                  <a:schemeClr val="bg1"/>
                </a:gs>
                <a:gs pos="79000">
                  <a:schemeClr val="accent1"/>
                </a:gs>
                <a:gs pos="99000">
                  <a:schemeClr val="accent1"/>
                </a:gs>
              </a:gsLst>
              <a:lin ang="2700000" scaled="1"/>
              <a:tileRect/>
            </a:gradFill>
            <a:ln w="130175" cap="rnd" cmpd="sng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0">
                    <a:schemeClr val="accent2">
                      <a:lumMod val="45000"/>
                      <a:lumOff val="55000"/>
                    </a:schemeClr>
                  </a:gs>
                  <a:gs pos="30000">
                    <a:schemeClr val="accent2">
                      <a:lumMod val="30000"/>
                      <a:lumOff val="70000"/>
                    </a:schemeClr>
                  </a:gs>
                  <a:gs pos="0">
                    <a:schemeClr val="bg1"/>
                  </a:gs>
                  <a:gs pos="100000">
                    <a:schemeClr val="accent2"/>
                  </a:gs>
                  <a:gs pos="35000">
                    <a:schemeClr val="accent2">
                      <a:lumMod val="30000"/>
                      <a:lumOff val="70000"/>
                    </a:schemeClr>
                  </a:gs>
                </a:gsLst>
                <a:lin ang="3600000" scaled="0"/>
                <a:tileRect/>
              </a:gradFill>
              <a:prstDash val="solid"/>
              <a:miter lim="800000"/>
            </a:ln>
            <a:effectLst>
              <a:outerShdw blurRad="508000" dist="190500" dir="4980000" sx="93000" sy="93000" algn="ctr" rotWithShape="0">
                <a:srgbClr val="000000">
                  <a:alpha val="88000"/>
                </a:srgbClr>
              </a:outerShdw>
              <a:softEdge rad="0"/>
            </a:effectLst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02AEE63-32CC-7547-A22F-B40AEADB3C82}"/>
                </a:ext>
              </a:extLst>
            </p:cNvPr>
            <p:cNvSpPr/>
            <p:nvPr/>
          </p:nvSpPr>
          <p:spPr>
            <a:xfrm>
              <a:off x="6428511" y="3958944"/>
              <a:ext cx="1169043" cy="116904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0">
                  <a:schemeClr val="accent2">
                    <a:lumMod val="45000"/>
                    <a:lumOff val="55000"/>
                  </a:schemeClr>
                </a:gs>
                <a:gs pos="0">
                  <a:schemeClr val="tx1"/>
                </a:gs>
                <a:gs pos="100000">
                  <a:schemeClr val="bg1"/>
                </a:gs>
                <a:gs pos="79000">
                  <a:schemeClr val="accent1"/>
                </a:gs>
                <a:gs pos="99000">
                  <a:schemeClr val="accent1"/>
                </a:gs>
              </a:gsLst>
              <a:lin ang="2700000" scaled="1"/>
              <a:tileRect/>
            </a:gradFill>
            <a:ln w="130175" cap="rnd" cmpd="sng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0">
                    <a:schemeClr val="accent2">
                      <a:lumMod val="45000"/>
                      <a:lumOff val="55000"/>
                    </a:schemeClr>
                  </a:gs>
                  <a:gs pos="30000">
                    <a:schemeClr val="accent2">
                      <a:lumMod val="30000"/>
                      <a:lumOff val="70000"/>
                    </a:schemeClr>
                  </a:gs>
                  <a:gs pos="0">
                    <a:schemeClr val="bg1"/>
                  </a:gs>
                  <a:gs pos="100000">
                    <a:schemeClr val="accent2"/>
                  </a:gs>
                  <a:gs pos="35000">
                    <a:schemeClr val="accent2">
                      <a:lumMod val="30000"/>
                      <a:lumOff val="70000"/>
                    </a:schemeClr>
                  </a:gs>
                </a:gsLst>
                <a:lin ang="3600000" scaled="0"/>
                <a:tileRect/>
              </a:gradFill>
              <a:prstDash val="solid"/>
              <a:miter lim="800000"/>
            </a:ln>
            <a:effectLst>
              <a:outerShdw blurRad="508000" dist="190500" dir="4980000" sx="93000" sy="93000" algn="ctr" rotWithShape="0">
                <a:srgbClr val="000000">
                  <a:alpha val="88000"/>
                </a:srgbClr>
              </a:outerShdw>
              <a:softEdge rad="0"/>
            </a:effectLst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FD83775-DBE3-4C4C-9B68-C65E110FD709}"/>
                </a:ext>
              </a:extLst>
            </p:cNvPr>
            <p:cNvSpPr/>
            <p:nvPr/>
          </p:nvSpPr>
          <p:spPr>
            <a:xfrm>
              <a:off x="4525867" y="3964727"/>
              <a:ext cx="1169043" cy="116904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0">
                  <a:schemeClr val="accent2">
                    <a:lumMod val="45000"/>
                    <a:lumOff val="55000"/>
                  </a:schemeClr>
                </a:gs>
                <a:gs pos="0">
                  <a:schemeClr val="tx1"/>
                </a:gs>
                <a:gs pos="100000">
                  <a:schemeClr val="bg1"/>
                </a:gs>
                <a:gs pos="79000">
                  <a:schemeClr val="accent1"/>
                </a:gs>
                <a:gs pos="99000">
                  <a:schemeClr val="accent1"/>
                </a:gs>
              </a:gsLst>
              <a:lin ang="2700000" scaled="1"/>
              <a:tileRect/>
            </a:gradFill>
            <a:ln w="130175" cap="rnd" cmpd="sng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0">
                    <a:schemeClr val="accent2">
                      <a:lumMod val="45000"/>
                      <a:lumOff val="55000"/>
                    </a:schemeClr>
                  </a:gs>
                  <a:gs pos="30000">
                    <a:schemeClr val="accent2">
                      <a:lumMod val="30000"/>
                      <a:lumOff val="70000"/>
                    </a:schemeClr>
                  </a:gs>
                  <a:gs pos="0">
                    <a:schemeClr val="bg1"/>
                  </a:gs>
                  <a:gs pos="100000">
                    <a:schemeClr val="accent2"/>
                  </a:gs>
                  <a:gs pos="35000">
                    <a:schemeClr val="accent2">
                      <a:lumMod val="30000"/>
                      <a:lumOff val="70000"/>
                    </a:schemeClr>
                  </a:gs>
                </a:gsLst>
                <a:lin ang="3600000" scaled="0"/>
                <a:tileRect/>
              </a:gradFill>
              <a:prstDash val="solid"/>
              <a:miter lim="800000"/>
            </a:ln>
            <a:effectLst>
              <a:outerShdw blurRad="508000" dist="190500" dir="4980000" sx="93000" sy="93000" algn="ctr" rotWithShape="0">
                <a:srgbClr val="000000">
                  <a:alpha val="88000"/>
                </a:srgbClr>
              </a:outerShdw>
              <a:softEdge rad="0"/>
            </a:effectLst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8E86483-1DEE-3D4E-B551-F4714F9ADADD}"/>
                </a:ext>
              </a:extLst>
            </p:cNvPr>
            <p:cNvSpPr/>
            <p:nvPr/>
          </p:nvSpPr>
          <p:spPr>
            <a:xfrm>
              <a:off x="8331155" y="3958944"/>
              <a:ext cx="1169043" cy="116904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0">
                  <a:schemeClr val="accent2">
                    <a:lumMod val="45000"/>
                    <a:lumOff val="55000"/>
                  </a:schemeClr>
                </a:gs>
                <a:gs pos="0">
                  <a:schemeClr val="tx1"/>
                </a:gs>
                <a:gs pos="100000">
                  <a:schemeClr val="bg1"/>
                </a:gs>
                <a:gs pos="79000">
                  <a:schemeClr val="accent1"/>
                </a:gs>
                <a:gs pos="99000">
                  <a:schemeClr val="accent1"/>
                </a:gs>
              </a:gsLst>
              <a:lin ang="2700000" scaled="1"/>
              <a:tileRect/>
            </a:gradFill>
            <a:ln w="130175" cap="rnd" cmpd="sng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0">
                    <a:schemeClr val="accent2">
                      <a:lumMod val="45000"/>
                      <a:lumOff val="55000"/>
                    </a:schemeClr>
                  </a:gs>
                  <a:gs pos="30000">
                    <a:schemeClr val="accent2">
                      <a:lumMod val="30000"/>
                      <a:lumOff val="70000"/>
                    </a:schemeClr>
                  </a:gs>
                  <a:gs pos="0">
                    <a:schemeClr val="bg1"/>
                  </a:gs>
                  <a:gs pos="100000">
                    <a:schemeClr val="accent2"/>
                  </a:gs>
                  <a:gs pos="35000">
                    <a:schemeClr val="accent2">
                      <a:lumMod val="30000"/>
                      <a:lumOff val="70000"/>
                    </a:schemeClr>
                  </a:gs>
                </a:gsLst>
                <a:lin ang="3600000" scaled="0"/>
                <a:tileRect/>
              </a:gradFill>
              <a:prstDash val="solid"/>
              <a:miter lim="800000"/>
            </a:ln>
            <a:effectLst>
              <a:outerShdw blurRad="508000" dist="190500" dir="4980000" sx="93000" sy="93000" algn="ctr" rotWithShape="0">
                <a:srgbClr val="000000">
                  <a:alpha val="88000"/>
                </a:srgbClr>
              </a:outerShdw>
              <a:softEdge rad="0"/>
            </a:effectLst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D4BB46A-374E-294F-97EA-F3B3E75C00B2}"/>
                </a:ext>
              </a:extLst>
            </p:cNvPr>
            <p:cNvSpPr/>
            <p:nvPr/>
          </p:nvSpPr>
          <p:spPr>
            <a:xfrm>
              <a:off x="10233799" y="3958944"/>
              <a:ext cx="1244719" cy="116904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0">
                  <a:schemeClr val="accent2">
                    <a:lumMod val="45000"/>
                    <a:lumOff val="55000"/>
                  </a:schemeClr>
                </a:gs>
                <a:gs pos="0">
                  <a:schemeClr val="tx1"/>
                </a:gs>
                <a:gs pos="100000">
                  <a:schemeClr val="bg1"/>
                </a:gs>
                <a:gs pos="79000">
                  <a:schemeClr val="accent1"/>
                </a:gs>
                <a:gs pos="99000">
                  <a:schemeClr val="accent1"/>
                </a:gs>
              </a:gsLst>
              <a:lin ang="2700000" scaled="1"/>
              <a:tileRect/>
            </a:gradFill>
            <a:ln w="130175" cap="rnd" cmpd="sng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0">
                    <a:schemeClr val="accent2">
                      <a:lumMod val="45000"/>
                      <a:lumOff val="55000"/>
                    </a:schemeClr>
                  </a:gs>
                  <a:gs pos="30000">
                    <a:schemeClr val="accent2">
                      <a:lumMod val="30000"/>
                      <a:lumOff val="70000"/>
                    </a:schemeClr>
                  </a:gs>
                  <a:gs pos="0">
                    <a:schemeClr val="bg1"/>
                  </a:gs>
                  <a:gs pos="100000">
                    <a:schemeClr val="accent2"/>
                  </a:gs>
                  <a:gs pos="35000">
                    <a:schemeClr val="accent2">
                      <a:lumMod val="30000"/>
                      <a:lumOff val="70000"/>
                    </a:schemeClr>
                  </a:gs>
                </a:gsLst>
                <a:lin ang="3600000" scaled="0"/>
                <a:tileRect/>
              </a:gradFill>
              <a:prstDash val="solid"/>
              <a:miter lim="800000"/>
            </a:ln>
            <a:effectLst>
              <a:outerShdw blurRad="508000" dist="190500" dir="4980000" sx="93000" sy="93000" algn="ctr" rotWithShape="0">
                <a:srgbClr val="000000">
                  <a:alpha val="88000"/>
                </a:srgbClr>
              </a:outerShdw>
              <a:softEdge rad="0"/>
            </a:effectLst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pic>
          <p:nvPicPr>
            <p:cNvPr id="12" name="Graphic 11" descr="Document">
              <a:extLst>
                <a:ext uri="{FF2B5EF4-FFF2-40B4-BE49-F238E27FC236}">
                  <a16:creationId xmlns:a16="http://schemas.microsoft.com/office/drawing/2014/main" id="{12C6A5DE-AD57-D245-8DFC-444B36EF9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534256" y="4159811"/>
              <a:ext cx="786725" cy="782972"/>
            </a:xfrm>
            <a:prstGeom prst="rect">
              <a:avLst/>
            </a:prstGeom>
          </p:spPr>
        </p:pic>
        <p:pic>
          <p:nvPicPr>
            <p:cNvPr id="14" name="Graphic 13" descr="Children">
              <a:extLst>
                <a:ext uri="{FF2B5EF4-FFF2-40B4-BE49-F238E27FC236}">
                  <a16:creationId xmlns:a16="http://schemas.microsoft.com/office/drawing/2014/main" id="{CB6C7268-F04F-3C4B-AFA2-213AB6FC9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66846" y="4112369"/>
              <a:ext cx="914400" cy="914400"/>
            </a:xfrm>
            <a:prstGeom prst="rect">
              <a:avLst/>
            </a:prstGeom>
          </p:spPr>
        </p:pic>
        <p:pic>
          <p:nvPicPr>
            <p:cNvPr id="24" name="Graphic 23" descr="World">
              <a:extLst>
                <a:ext uri="{FF2B5EF4-FFF2-40B4-BE49-F238E27FC236}">
                  <a16:creationId xmlns:a16="http://schemas.microsoft.com/office/drawing/2014/main" id="{A69467E7-A6E3-4A4A-9238-F08397986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398958" y="4089996"/>
              <a:ext cx="914400" cy="914400"/>
            </a:xfrm>
            <a:prstGeom prst="rect">
              <a:avLst/>
            </a:prstGeom>
          </p:spPr>
        </p:pic>
        <p:pic>
          <p:nvPicPr>
            <p:cNvPr id="26" name="Graphic 25" descr="Alarm Clock">
              <a:extLst>
                <a:ext uri="{FF2B5EF4-FFF2-40B4-BE49-F238E27FC236}">
                  <a16:creationId xmlns:a16="http://schemas.microsoft.com/office/drawing/2014/main" id="{675BF25D-2CA7-EE48-A3E0-785CC4280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66445" y="4098481"/>
              <a:ext cx="914400" cy="914400"/>
            </a:xfrm>
            <a:prstGeom prst="rect">
              <a:avLst/>
            </a:prstGeom>
          </p:spPr>
        </p:pic>
        <p:pic>
          <p:nvPicPr>
            <p:cNvPr id="44" name="Graphic 43" descr="Checklist">
              <a:extLst>
                <a:ext uri="{FF2B5EF4-FFF2-40B4-BE49-F238E27FC236}">
                  <a16:creationId xmlns:a16="http://schemas.microsoft.com/office/drawing/2014/main" id="{F45B25A4-754E-1847-A825-95AAD4104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34300" y="4168579"/>
              <a:ext cx="774204" cy="774204"/>
            </a:xfrm>
            <a:prstGeom prst="rect">
              <a:avLst/>
            </a:prstGeom>
          </p:spPr>
        </p:pic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F9AF625-3358-5D4C-9F2A-48C6E63EAD15}"/>
                </a:ext>
              </a:extLst>
            </p:cNvPr>
            <p:cNvCxnSpPr>
              <a:cxnSpLocks/>
            </p:cNvCxnSpPr>
            <p:nvPr/>
          </p:nvCxnSpPr>
          <p:spPr>
            <a:xfrm>
              <a:off x="3207744" y="3167668"/>
              <a:ext cx="0" cy="7233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A1EDA30-4985-E247-A306-3C0BAD954AD3}"/>
                </a:ext>
              </a:extLst>
            </p:cNvPr>
            <p:cNvCxnSpPr>
              <a:cxnSpLocks/>
            </p:cNvCxnSpPr>
            <p:nvPr/>
          </p:nvCxnSpPr>
          <p:spPr>
            <a:xfrm>
              <a:off x="10874146" y="3285534"/>
              <a:ext cx="0" cy="560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id="{BE6C2E53-4656-6641-92FE-207B82CE4311}"/>
                </a:ext>
              </a:extLst>
            </p:cNvPr>
            <p:cNvSpPr txBox="1">
              <a:spLocks/>
            </p:cNvSpPr>
            <p:nvPr/>
          </p:nvSpPr>
          <p:spPr>
            <a:xfrm>
              <a:off x="9537429" y="2717815"/>
              <a:ext cx="2579006" cy="645072"/>
            </a:xfrm>
            <a:prstGeom prst="rect">
              <a:avLst/>
            </a:prstGeom>
          </p:spPr>
          <p:txBody>
            <a:bodyPr/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Blip>
                  <a:blip r:embed="rId2"/>
                </a:buBlip>
                <a:defRPr sz="28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24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20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18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18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800" b="1" dirty="0">
                  <a:solidFill>
                    <a:schemeClr val="accent2"/>
                  </a:solidFill>
                </a:rPr>
                <a:t>Project website: </a:t>
              </a:r>
              <a:r>
                <a:rPr lang="en-US" sz="1600" b="1" dirty="0"/>
                <a:t>www.SSHOpenCloud.eu</a:t>
              </a:r>
              <a:endParaRPr lang="en-GB" sz="1800" b="1" dirty="0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B3DE8B6-3696-0A48-A541-A1BE39EAF47F}"/>
                </a:ext>
              </a:extLst>
            </p:cNvPr>
            <p:cNvCxnSpPr>
              <a:cxnSpLocks/>
            </p:cNvCxnSpPr>
            <p:nvPr/>
          </p:nvCxnSpPr>
          <p:spPr>
            <a:xfrm>
              <a:off x="1321402" y="5189740"/>
              <a:ext cx="0" cy="2020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ontent Placeholder 2">
              <a:extLst>
                <a:ext uri="{FF2B5EF4-FFF2-40B4-BE49-F238E27FC236}">
                  <a16:creationId xmlns:a16="http://schemas.microsoft.com/office/drawing/2014/main" id="{C3737AFF-BB3B-2F42-AF84-8A77DFD5AACD}"/>
                </a:ext>
              </a:extLst>
            </p:cNvPr>
            <p:cNvSpPr txBox="1">
              <a:spLocks/>
            </p:cNvSpPr>
            <p:nvPr/>
          </p:nvSpPr>
          <p:spPr>
            <a:xfrm>
              <a:off x="679462" y="5436013"/>
              <a:ext cx="11033902" cy="1300274"/>
            </a:xfrm>
            <a:prstGeom prst="rect">
              <a:avLst/>
            </a:prstGeom>
          </p:spPr>
          <p:txBody>
            <a:bodyPr/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Blip>
                  <a:blip r:embed="rId2"/>
                </a:buBlip>
                <a:defRPr sz="28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24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20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18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18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600" dirty="0">
                  <a:solidFill>
                    <a:schemeClr val="accent2"/>
                  </a:solidFill>
                </a:rPr>
                <a:t>Objectives:</a:t>
              </a:r>
            </a:p>
            <a:p>
              <a:pPr marL="156594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</a:pPr>
              <a:r>
                <a:rPr lang="en-GB" sz="1200" dirty="0"/>
                <a:t>creating the social sciences and humanities </a:t>
              </a:r>
              <a:r>
                <a:rPr lang="en-GB" sz="1200" b="1" dirty="0"/>
                <a:t>(SSH) </a:t>
              </a:r>
              <a:r>
                <a:rPr lang="en-GB" sz="1200" dirty="0"/>
                <a:t>part of European Open Science Cloud </a:t>
              </a:r>
              <a:r>
                <a:rPr lang="en-GB" sz="1200" b="1" dirty="0"/>
                <a:t>(EOSC) </a:t>
              </a:r>
            </a:p>
            <a:p>
              <a:pPr marL="156594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</a:pPr>
              <a:r>
                <a:rPr lang="nb-NO" sz="1200" dirty="0"/>
                <a:t>maximising </a:t>
              </a:r>
              <a:r>
                <a:rPr lang="nb-NO" sz="1200" b="1" dirty="0"/>
                <a:t>re-</a:t>
              </a:r>
              <a:r>
                <a:rPr lang="nb-NO" sz="1200" b="1" dirty="0" err="1"/>
                <a:t>use</a:t>
              </a:r>
              <a:r>
                <a:rPr lang="nb-NO" sz="1200" dirty="0"/>
                <a:t> </a:t>
              </a:r>
              <a:r>
                <a:rPr lang="nb-NO" sz="1200" dirty="0" err="1"/>
                <a:t>through</a:t>
              </a:r>
              <a:r>
                <a:rPr lang="nb-NO" sz="1200" dirty="0"/>
                <a:t> </a:t>
              </a:r>
              <a:r>
                <a:rPr lang="nb-NO" sz="1200" b="1" dirty="0"/>
                <a:t>Open Science </a:t>
              </a:r>
              <a:r>
                <a:rPr lang="nb-NO" sz="1200" dirty="0"/>
                <a:t>and</a:t>
              </a:r>
              <a:r>
                <a:rPr lang="nb-NO" sz="1200" b="1" dirty="0"/>
                <a:t> FAIR </a:t>
              </a:r>
              <a:r>
                <a:rPr lang="nb-NO" sz="1200" dirty="0" err="1"/>
                <a:t>principles</a:t>
              </a:r>
              <a:r>
                <a:rPr lang="nb-NO" sz="1200" dirty="0"/>
                <a:t> </a:t>
              </a:r>
              <a:r>
                <a:rPr lang="nb-NO" sz="1200" dirty="0">
                  <a:solidFill>
                    <a:schemeClr val="accent2"/>
                  </a:solidFill>
                </a:rPr>
                <a:t>(standards, </a:t>
              </a:r>
              <a:r>
                <a:rPr lang="nb-NO" sz="1200" dirty="0" err="1">
                  <a:solidFill>
                    <a:schemeClr val="accent2"/>
                  </a:solidFill>
                </a:rPr>
                <a:t>common</a:t>
              </a:r>
              <a:r>
                <a:rPr lang="nb-NO" sz="1200" dirty="0">
                  <a:solidFill>
                    <a:schemeClr val="accent2"/>
                  </a:solidFill>
                </a:rPr>
                <a:t> </a:t>
              </a:r>
              <a:r>
                <a:rPr lang="nb-NO" sz="1200" dirty="0" err="1">
                  <a:solidFill>
                    <a:schemeClr val="accent2"/>
                  </a:solidFill>
                </a:rPr>
                <a:t>catalogue</a:t>
              </a:r>
              <a:r>
                <a:rPr lang="nb-NO" sz="1200" dirty="0">
                  <a:solidFill>
                    <a:schemeClr val="accent2"/>
                  </a:solidFill>
                </a:rPr>
                <a:t>, </a:t>
              </a:r>
              <a:r>
                <a:rPr lang="nb-NO" sz="1200" dirty="0" err="1">
                  <a:solidFill>
                    <a:schemeClr val="accent2"/>
                  </a:solidFill>
                </a:rPr>
                <a:t>access</a:t>
              </a:r>
              <a:r>
                <a:rPr lang="nb-NO" sz="1200" dirty="0">
                  <a:solidFill>
                    <a:schemeClr val="accent2"/>
                  </a:solidFill>
                </a:rPr>
                <a:t> </a:t>
              </a:r>
              <a:r>
                <a:rPr lang="nb-NO" sz="1200" dirty="0" err="1">
                  <a:solidFill>
                    <a:schemeClr val="accent2"/>
                  </a:solidFill>
                </a:rPr>
                <a:t>control</a:t>
              </a:r>
              <a:r>
                <a:rPr lang="nb-NO" sz="1200" dirty="0">
                  <a:solidFill>
                    <a:schemeClr val="accent2"/>
                  </a:solidFill>
                </a:rPr>
                <a:t>, </a:t>
              </a:r>
              <a:r>
                <a:rPr lang="nb-NO" sz="1200" dirty="0" err="1">
                  <a:solidFill>
                    <a:schemeClr val="accent2"/>
                  </a:solidFill>
                </a:rPr>
                <a:t>semantic</a:t>
              </a:r>
              <a:r>
                <a:rPr lang="nb-NO" sz="1200" dirty="0">
                  <a:solidFill>
                    <a:schemeClr val="accent2"/>
                  </a:solidFill>
                </a:rPr>
                <a:t> </a:t>
              </a:r>
              <a:r>
                <a:rPr lang="nb-NO" sz="1200" dirty="0" err="1">
                  <a:solidFill>
                    <a:schemeClr val="accent2"/>
                  </a:solidFill>
                </a:rPr>
                <a:t>techniques</a:t>
              </a:r>
              <a:r>
                <a:rPr lang="nb-NO" sz="1200" dirty="0">
                  <a:solidFill>
                    <a:schemeClr val="accent2"/>
                  </a:solidFill>
                </a:rPr>
                <a:t>, training)</a:t>
              </a:r>
            </a:p>
            <a:p>
              <a:pPr marL="156594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</a:pPr>
              <a:r>
                <a:rPr lang="en-GB" sz="1200" dirty="0"/>
                <a:t>interconnecting existing and new infrastructures </a:t>
              </a:r>
              <a:r>
                <a:rPr lang="en-GB" sz="1200" dirty="0">
                  <a:solidFill>
                    <a:schemeClr val="accent2"/>
                  </a:solidFill>
                </a:rPr>
                <a:t>(clustered cloud infrastructure)</a:t>
              </a:r>
            </a:p>
            <a:p>
              <a:pPr marL="156594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</a:pPr>
              <a:r>
                <a:rPr lang="en-GB" sz="1200" dirty="0"/>
                <a:t>establishing appropriate </a:t>
              </a:r>
              <a:r>
                <a:rPr lang="en-GB" sz="1200" b="1" dirty="0"/>
                <a:t>governance model </a:t>
              </a:r>
              <a:r>
                <a:rPr lang="en-GB" sz="1200" dirty="0"/>
                <a:t>for SSH-EOSC</a:t>
              </a:r>
              <a:endParaRPr lang="en-GB" sz="1600" dirty="0"/>
            </a:p>
            <a:p>
              <a:pPr marL="0" indent="0">
                <a:buNone/>
              </a:pPr>
              <a:endParaRPr lang="en-GB" sz="1800" dirty="0">
                <a:solidFill>
                  <a:schemeClr val="accent2"/>
                </a:solidFill>
              </a:endParaRPr>
            </a:p>
          </p:txBody>
        </p:sp>
        <p:pic>
          <p:nvPicPr>
            <p:cNvPr id="1026" name="Picture 2" descr="https://lh6.googleusercontent.com/UzoYP7YtcqfaVaIJjrlJpuJKziRugeMOCcHcdw1m--SdP1IvtR7IGgQDO4eSQdvkhW6YjH0UQPN0IcvXD5fxtQJWU2hh-JyMht03X_KIVZDS2bCw1n1uVQBS9_nGGeVVJm0VnL3j">
              <a:extLst>
                <a:ext uri="{FF2B5EF4-FFF2-40B4-BE49-F238E27FC236}">
                  <a16:creationId xmlns:a16="http://schemas.microsoft.com/office/drawing/2014/main" id="{6360201E-E79A-CD4B-AD78-85429CE0B7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037" y="82929"/>
              <a:ext cx="4360836" cy="1812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1" name="Rectangle 1030">
              <a:extLst>
                <a:ext uri="{FF2B5EF4-FFF2-40B4-BE49-F238E27FC236}">
                  <a16:creationId xmlns:a16="http://schemas.microsoft.com/office/drawing/2014/main" id="{A33E1260-0DA3-A548-966F-F39CABCE2EED}"/>
                </a:ext>
              </a:extLst>
            </p:cNvPr>
            <p:cNvSpPr/>
            <p:nvPr/>
          </p:nvSpPr>
          <p:spPr>
            <a:xfrm>
              <a:off x="365073" y="422398"/>
              <a:ext cx="1138453" cy="40011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GB" sz="2000" b="1" dirty="0">
                  <a:solidFill>
                    <a:schemeClr val="accent2"/>
                  </a:solidFill>
                </a:rPr>
                <a:t>Project:</a:t>
              </a:r>
            </a:p>
          </p:txBody>
        </p:sp>
        <p:pic>
          <p:nvPicPr>
            <p:cNvPr id="1041" name="Picture 1040">
              <a:extLst>
                <a:ext uri="{FF2B5EF4-FFF2-40B4-BE49-F238E27FC236}">
                  <a16:creationId xmlns:a16="http://schemas.microsoft.com/office/drawing/2014/main" id="{476A8543-C539-E948-A714-76B17A8C3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49929" y="380453"/>
              <a:ext cx="3175000" cy="901700"/>
            </a:xfrm>
            <a:prstGeom prst="rect">
              <a:avLst/>
            </a:prstGeom>
          </p:spPr>
        </p:pic>
        <p:pic>
          <p:nvPicPr>
            <p:cNvPr id="1051" name="Picture 1050">
              <a:extLst>
                <a:ext uri="{FF2B5EF4-FFF2-40B4-BE49-F238E27FC236}">
                  <a16:creationId xmlns:a16="http://schemas.microsoft.com/office/drawing/2014/main" id="{18E63075-BD01-754E-9AD0-347D03C36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biLevel thresh="5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198000"/>
                      </a14:imgEffect>
                      <a14:imgEffect>
                        <a14:brightnessContrast contrast="-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08851" y="4152362"/>
              <a:ext cx="857047" cy="85704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3722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1C079-E26A-AF40-8FCE-CC60CC8AF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Expected impact</a:t>
            </a:r>
          </a:p>
        </p:txBody>
      </p:sp>
      <p:pic>
        <p:nvPicPr>
          <p:cNvPr id="13" name="image1.png">
            <a:extLst>
              <a:ext uri="{FF2B5EF4-FFF2-40B4-BE49-F238E27FC236}">
                <a16:creationId xmlns:a16="http://schemas.microsoft.com/office/drawing/2014/main" id="{95B84D78-AD9C-1746-A845-8781FF2F12F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 l="921" r="1158"/>
          <a:stretch>
            <a:fillRect/>
          </a:stretch>
        </p:blipFill>
        <p:spPr>
          <a:xfrm>
            <a:off x="395288" y="2108780"/>
            <a:ext cx="10958512" cy="380407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1541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1C079-E26A-AF40-8FCE-CC60CC8AF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55" y="365125"/>
            <a:ext cx="11477355" cy="1386402"/>
          </a:xfrm>
        </p:spPr>
        <p:txBody>
          <a:bodyPr/>
          <a:lstStyle/>
          <a:p>
            <a:r>
              <a:rPr lang="en-GB" dirty="0"/>
              <a:t>Transition from disciplinary silos and separate e-infrastructures into cloud-based infrastructure for scholars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83DC8-683E-3147-A34E-5A0064E63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With FAIR data &amp; Tools and Training Services</a:t>
            </a:r>
          </a:p>
          <a:p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B6288B9-987F-1248-B62E-7EA01DC82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54" y="2282923"/>
            <a:ext cx="69596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06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1C079-E26A-AF40-8FCE-CC60CC8AF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55" y="365125"/>
            <a:ext cx="10958945" cy="1386402"/>
          </a:xfrm>
        </p:spPr>
        <p:txBody>
          <a:bodyPr/>
          <a:lstStyle/>
          <a:p>
            <a:r>
              <a:rPr lang="en-GB" dirty="0"/>
              <a:t>SSHOC Partners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3D657DE-8E4F-E247-A2CB-89696F54F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2" y="862203"/>
            <a:ext cx="11083636" cy="513359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237C253-C55B-483D-9836-34B741C4C792}"/>
              </a:ext>
            </a:extLst>
          </p:cNvPr>
          <p:cNvSpPr txBox="1"/>
          <p:nvPr/>
        </p:nvSpPr>
        <p:spPr>
          <a:xfrm>
            <a:off x="707371" y="6111211"/>
            <a:ext cx="7800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rgbClr val="36608B"/>
                </a:solidFill>
              </a:rPr>
              <a:t>*E-RIHS </a:t>
            </a:r>
            <a:r>
              <a:rPr lang="it-IT" sz="900" dirty="0" err="1">
                <a:solidFill>
                  <a:srgbClr val="36608B"/>
                </a:solidFill>
              </a:rPr>
              <a:t>is</a:t>
            </a:r>
            <a:r>
              <a:rPr lang="it-IT" sz="900" dirty="0">
                <a:solidFill>
                  <a:srgbClr val="36608B"/>
                </a:solidFill>
              </a:rPr>
              <a:t> </a:t>
            </a:r>
            <a:r>
              <a:rPr lang="it-IT" sz="900" dirty="0" err="1">
                <a:solidFill>
                  <a:srgbClr val="36608B"/>
                </a:solidFill>
              </a:rPr>
              <a:t>not</a:t>
            </a:r>
            <a:r>
              <a:rPr lang="it-IT" sz="900" dirty="0">
                <a:solidFill>
                  <a:srgbClr val="36608B"/>
                </a:solidFill>
              </a:rPr>
              <a:t> a </a:t>
            </a:r>
            <a:r>
              <a:rPr lang="it-IT" sz="900" dirty="0" err="1">
                <a:solidFill>
                  <a:srgbClr val="36608B"/>
                </a:solidFill>
              </a:rPr>
              <a:t>legal</a:t>
            </a:r>
            <a:r>
              <a:rPr lang="it-IT" sz="900" dirty="0">
                <a:solidFill>
                  <a:srgbClr val="36608B"/>
                </a:solidFill>
              </a:rPr>
              <a:t> partner in the SSHOC project </a:t>
            </a:r>
            <a:r>
              <a:rPr lang="it-IT" sz="900" dirty="0" err="1">
                <a:solidFill>
                  <a:srgbClr val="36608B"/>
                </a:solidFill>
              </a:rPr>
              <a:t>but</a:t>
            </a:r>
            <a:r>
              <a:rPr lang="it-IT" sz="900" dirty="0">
                <a:solidFill>
                  <a:srgbClr val="36608B"/>
                </a:solidFill>
              </a:rPr>
              <a:t> </a:t>
            </a:r>
            <a:r>
              <a:rPr lang="it-IT" sz="900" dirty="0" err="1">
                <a:solidFill>
                  <a:srgbClr val="36608B"/>
                </a:solidFill>
              </a:rPr>
              <a:t>we</a:t>
            </a:r>
            <a:r>
              <a:rPr lang="it-IT" sz="900" dirty="0">
                <a:solidFill>
                  <a:srgbClr val="36608B"/>
                </a:solidFill>
              </a:rPr>
              <a:t> </a:t>
            </a:r>
            <a:r>
              <a:rPr lang="it-IT" sz="900" dirty="0" err="1">
                <a:solidFill>
                  <a:srgbClr val="36608B"/>
                </a:solidFill>
              </a:rPr>
              <a:t>connect</a:t>
            </a:r>
            <a:r>
              <a:rPr lang="it-IT" sz="900" dirty="0">
                <a:solidFill>
                  <a:srgbClr val="36608B"/>
                </a:solidFill>
              </a:rPr>
              <a:t> to the E-RIHS community </a:t>
            </a:r>
            <a:r>
              <a:rPr lang="it-IT" sz="900" dirty="0" err="1">
                <a:solidFill>
                  <a:srgbClr val="36608B"/>
                </a:solidFill>
              </a:rPr>
              <a:t>through</a:t>
            </a:r>
            <a:r>
              <a:rPr lang="it-IT" sz="900" dirty="0">
                <a:solidFill>
                  <a:srgbClr val="36608B"/>
                </a:solidFill>
              </a:rPr>
              <a:t> the </a:t>
            </a:r>
            <a:r>
              <a:rPr lang="it-IT" sz="900" dirty="0" err="1">
                <a:solidFill>
                  <a:srgbClr val="36608B"/>
                </a:solidFill>
              </a:rPr>
              <a:t>Institutum</a:t>
            </a:r>
            <a:r>
              <a:rPr lang="it-IT" sz="900" dirty="0">
                <a:solidFill>
                  <a:srgbClr val="36608B"/>
                </a:solidFill>
              </a:rPr>
              <a:t> </a:t>
            </a:r>
            <a:r>
              <a:rPr lang="it-IT" sz="900" dirty="0" err="1">
                <a:solidFill>
                  <a:srgbClr val="36608B"/>
                </a:solidFill>
              </a:rPr>
              <a:t>Archaeologicum</a:t>
            </a:r>
            <a:r>
              <a:rPr lang="it-IT" sz="900" dirty="0">
                <a:solidFill>
                  <a:srgbClr val="36608B"/>
                </a:solidFill>
              </a:rPr>
              <a:t> </a:t>
            </a:r>
            <a:r>
              <a:rPr lang="it-IT" sz="900" dirty="0" err="1">
                <a:solidFill>
                  <a:srgbClr val="36608B"/>
                </a:solidFill>
              </a:rPr>
              <a:t>Germanicum</a:t>
            </a:r>
            <a:r>
              <a:rPr lang="it-IT" sz="900" dirty="0">
                <a:solidFill>
                  <a:srgbClr val="36608B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618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1C079-E26A-AF40-8FCE-CC60CC8AF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SSHOC consortium covers the whole data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40574-51F4-314A-B4BF-7A706FDE5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Following the FAIR Principles 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72F720A-D52E-8A44-8B0D-DAEFAC81A8AD}"/>
              </a:ext>
            </a:extLst>
          </p:cNvPr>
          <p:cNvGrpSpPr/>
          <p:nvPr/>
        </p:nvGrpSpPr>
        <p:grpSpPr>
          <a:xfrm>
            <a:off x="696837" y="2582893"/>
            <a:ext cx="9795613" cy="3336520"/>
            <a:chOff x="951670" y="1980894"/>
            <a:chExt cx="9795613" cy="33365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E0CC13-CEAE-2645-80BA-CA65EC76D37B}"/>
                </a:ext>
              </a:extLst>
            </p:cNvPr>
            <p:cNvSpPr txBox="1"/>
            <p:nvPr/>
          </p:nvSpPr>
          <p:spPr>
            <a:xfrm>
              <a:off x="951670" y="3179882"/>
              <a:ext cx="1394085" cy="923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  <a:p>
              <a:pPr algn="ctr"/>
              <a:r>
                <a:rPr lang="en-US" dirty="0"/>
                <a:t>Concept</a:t>
              </a:r>
            </a:p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5405E5-CA2C-7841-BAA7-D920F7F5FBBB}"/>
                </a:ext>
              </a:extLst>
            </p:cNvPr>
            <p:cNvSpPr txBox="1"/>
            <p:nvPr/>
          </p:nvSpPr>
          <p:spPr>
            <a:xfrm>
              <a:off x="2656059" y="3179882"/>
              <a:ext cx="1394085" cy="923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  <a:p>
              <a:pPr algn="ctr"/>
              <a:r>
                <a:rPr lang="en-US" dirty="0"/>
                <a:t>Collection</a:t>
              </a:r>
            </a:p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6897CA-87EC-D842-992F-F710214E2212}"/>
                </a:ext>
              </a:extLst>
            </p:cNvPr>
            <p:cNvSpPr txBox="1"/>
            <p:nvPr/>
          </p:nvSpPr>
          <p:spPr>
            <a:xfrm>
              <a:off x="4329609" y="3162925"/>
              <a:ext cx="1394085" cy="923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  <a:p>
              <a:pPr algn="ctr"/>
              <a:r>
                <a:rPr lang="en-US" dirty="0"/>
                <a:t>Processing</a:t>
              </a:r>
            </a:p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5CDA4D-3A0C-E342-AC57-AF64DF36F9C3}"/>
                </a:ext>
              </a:extLst>
            </p:cNvPr>
            <p:cNvSpPr txBox="1"/>
            <p:nvPr/>
          </p:nvSpPr>
          <p:spPr>
            <a:xfrm>
              <a:off x="6006097" y="3162925"/>
              <a:ext cx="1394085" cy="923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  <a:p>
              <a:pPr algn="ctr"/>
              <a:r>
                <a:rPr lang="en-US" dirty="0"/>
                <a:t>Distribution</a:t>
              </a:r>
            </a:p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DAD031-CC25-174F-B158-B4BE8B07B584}"/>
                </a:ext>
              </a:extLst>
            </p:cNvPr>
            <p:cNvSpPr txBox="1"/>
            <p:nvPr/>
          </p:nvSpPr>
          <p:spPr>
            <a:xfrm>
              <a:off x="7682585" y="3162925"/>
              <a:ext cx="1394085" cy="923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  <a:p>
              <a:pPr algn="ctr"/>
              <a:r>
                <a:rPr lang="en-US" dirty="0"/>
                <a:t>Discovery</a:t>
              </a:r>
            </a:p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426B1C-D95A-4E47-87A6-F3AF18883829}"/>
                </a:ext>
              </a:extLst>
            </p:cNvPr>
            <p:cNvSpPr txBox="1"/>
            <p:nvPr/>
          </p:nvSpPr>
          <p:spPr>
            <a:xfrm>
              <a:off x="9353198" y="3162925"/>
              <a:ext cx="1394085" cy="923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  <a:p>
              <a:pPr algn="ctr"/>
              <a:r>
                <a:rPr lang="en-US" dirty="0"/>
                <a:t>Analysis</a:t>
              </a:r>
            </a:p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D4DCC3-5335-FE4A-BA80-96BDF8E897D1}"/>
                </a:ext>
              </a:extLst>
            </p:cNvPr>
            <p:cNvSpPr txBox="1"/>
            <p:nvPr/>
          </p:nvSpPr>
          <p:spPr>
            <a:xfrm>
              <a:off x="6830644" y="4394084"/>
              <a:ext cx="1533867" cy="923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  <a:p>
              <a:pPr algn="ctr"/>
              <a:r>
                <a:rPr lang="en-US" dirty="0"/>
                <a:t>Repurposing</a:t>
              </a:r>
            </a:p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E976DC6-337A-D844-B8FC-239462A68956}"/>
                </a:ext>
              </a:extLst>
            </p:cNvPr>
            <p:cNvSpPr txBox="1"/>
            <p:nvPr/>
          </p:nvSpPr>
          <p:spPr>
            <a:xfrm>
              <a:off x="5976117" y="1980894"/>
              <a:ext cx="1394085" cy="923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  <a:p>
              <a:pPr algn="ctr"/>
              <a:r>
                <a:rPr lang="en-US" dirty="0"/>
                <a:t>Archiving</a:t>
              </a:r>
            </a:p>
            <a:p>
              <a:pPr algn="ctr"/>
              <a:endParaRPr lang="en-US" dirty="0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EA43461-6F11-3249-829A-DACB8C37C7D5}"/>
                </a:ext>
              </a:extLst>
            </p:cNvPr>
            <p:cNvCxnSpPr>
              <a:stCxn id="11" idx="3"/>
            </p:cNvCxnSpPr>
            <p:nvPr/>
          </p:nvCxnSpPr>
          <p:spPr>
            <a:xfrm>
              <a:off x="2345755" y="3641547"/>
              <a:ext cx="35099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83D4E21-0329-3B4A-BC82-417CB89ECD0B}"/>
                </a:ext>
              </a:extLst>
            </p:cNvPr>
            <p:cNvCxnSpPr/>
            <p:nvPr/>
          </p:nvCxnSpPr>
          <p:spPr>
            <a:xfrm>
              <a:off x="3993604" y="3641547"/>
              <a:ext cx="35099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E87607A-7A96-7743-8B07-871609CE8108}"/>
                </a:ext>
              </a:extLst>
            </p:cNvPr>
            <p:cNvCxnSpPr/>
            <p:nvPr/>
          </p:nvCxnSpPr>
          <p:spPr>
            <a:xfrm>
              <a:off x="5698827" y="3641547"/>
              <a:ext cx="35099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E2253C1-D7C1-974F-A936-94AC818E4A7F}"/>
                </a:ext>
              </a:extLst>
            </p:cNvPr>
            <p:cNvCxnSpPr/>
            <p:nvPr/>
          </p:nvCxnSpPr>
          <p:spPr>
            <a:xfrm>
              <a:off x="7370202" y="3642983"/>
              <a:ext cx="35099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44A2651-8D05-0B48-8B1A-67DBA62B1AC5}"/>
                </a:ext>
              </a:extLst>
            </p:cNvPr>
            <p:cNvCxnSpPr/>
            <p:nvPr/>
          </p:nvCxnSpPr>
          <p:spPr>
            <a:xfrm>
              <a:off x="9002203" y="3641547"/>
              <a:ext cx="35099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>
              <a:extLst>
                <a:ext uri="{FF2B5EF4-FFF2-40B4-BE49-F238E27FC236}">
                  <a16:creationId xmlns:a16="http://schemas.microsoft.com/office/drawing/2014/main" id="{88093B75-B327-F74D-A6D5-FF85FF17281C}"/>
                </a:ext>
              </a:extLst>
            </p:cNvPr>
            <p:cNvCxnSpPr>
              <a:stCxn id="16" idx="2"/>
            </p:cNvCxnSpPr>
            <p:nvPr/>
          </p:nvCxnSpPr>
          <p:spPr>
            <a:xfrm rot="5400000">
              <a:off x="8829592" y="3621174"/>
              <a:ext cx="755568" cy="1685730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>
              <a:extLst>
                <a:ext uri="{FF2B5EF4-FFF2-40B4-BE49-F238E27FC236}">
                  <a16:creationId xmlns:a16="http://schemas.microsoft.com/office/drawing/2014/main" id="{2222518D-A58A-5743-AA4E-C72D4737A7F5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rot="10800000">
              <a:off x="4983598" y="4170185"/>
              <a:ext cx="1847046" cy="685565"/>
            </a:xfrm>
            <a:prstGeom prst="bentConnector3">
              <a:avLst>
                <a:gd name="adj1" fmla="val 100318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40">
              <a:extLst>
                <a:ext uri="{FF2B5EF4-FFF2-40B4-BE49-F238E27FC236}">
                  <a16:creationId xmlns:a16="http://schemas.microsoft.com/office/drawing/2014/main" id="{19409036-E414-9942-AA16-A5BC86CED046}"/>
                </a:ext>
              </a:extLst>
            </p:cNvPr>
            <p:cNvCxnSpPr>
              <a:stCxn id="13" idx="0"/>
              <a:endCxn id="19" idx="1"/>
            </p:cNvCxnSpPr>
            <p:nvPr/>
          </p:nvCxnSpPr>
          <p:spPr>
            <a:xfrm rot="5400000" flipH="1" flipV="1">
              <a:off x="5141201" y="2328010"/>
              <a:ext cx="720366" cy="949465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864B66A-C436-3046-B621-132693EA05CD}"/>
                </a:ext>
              </a:extLst>
            </p:cNvPr>
            <p:cNvCxnSpPr>
              <a:cxnSpLocks/>
            </p:cNvCxnSpPr>
            <p:nvPr/>
          </p:nvCxnSpPr>
          <p:spPr>
            <a:xfrm>
              <a:off x="6666915" y="2878115"/>
              <a:ext cx="0" cy="3162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455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1C079-E26A-AF40-8FCE-CC60CC8AF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Elements of SSHOC and how work comes together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95C939-5C3E-FC44-B456-580BC437B8A6}"/>
              </a:ext>
            </a:extLst>
          </p:cNvPr>
          <p:cNvGrpSpPr/>
          <p:nvPr/>
        </p:nvGrpSpPr>
        <p:grpSpPr>
          <a:xfrm>
            <a:off x="394855" y="780518"/>
            <a:ext cx="10308121" cy="5777679"/>
            <a:chOff x="13723" y="2040612"/>
            <a:chExt cx="12614830" cy="6858001"/>
          </a:xfrm>
        </p:grpSpPr>
        <p:pic>
          <p:nvPicPr>
            <p:cNvPr id="5" name="Image" descr="Image">
              <a:extLst>
                <a:ext uri="{FF2B5EF4-FFF2-40B4-BE49-F238E27FC236}">
                  <a16:creationId xmlns:a16="http://schemas.microsoft.com/office/drawing/2014/main" id="{B560374D-D0D6-9A45-B0C4-FCCE7BC15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9688" y="2040612"/>
              <a:ext cx="6815004" cy="68580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" name="e-Infrastructures">
              <a:extLst>
                <a:ext uri="{FF2B5EF4-FFF2-40B4-BE49-F238E27FC236}">
                  <a16:creationId xmlns:a16="http://schemas.microsoft.com/office/drawing/2014/main" id="{63E9A5C9-DD1A-8443-90A2-AB4FCF105E59}"/>
                </a:ext>
              </a:extLst>
            </p:cNvPr>
            <p:cNvSpPr txBox="1"/>
            <p:nvPr/>
          </p:nvSpPr>
          <p:spPr>
            <a:xfrm>
              <a:off x="10266829" y="4146058"/>
              <a:ext cx="2361724" cy="5097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dirty="0">
                  <a:solidFill>
                    <a:schemeClr val="accent1"/>
                  </a:solidFill>
                </a:rPr>
                <a:t>e-Infrastructures</a:t>
              </a:r>
            </a:p>
          </p:txBody>
        </p:sp>
        <p:sp>
          <p:nvSpPr>
            <p:cNvPr id="7" name="Innovation">
              <a:extLst>
                <a:ext uri="{FF2B5EF4-FFF2-40B4-BE49-F238E27FC236}">
                  <a16:creationId xmlns:a16="http://schemas.microsoft.com/office/drawing/2014/main" id="{4CFA8A6D-CD24-CC4C-932C-2F9DCFF8C707}"/>
                </a:ext>
              </a:extLst>
            </p:cNvPr>
            <p:cNvSpPr txBox="1"/>
            <p:nvPr/>
          </p:nvSpPr>
          <p:spPr>
            <a:xfrm>
              <a:off x="10326721" y="5111945"/>
              <a:ext cx="1546165" cy="5097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dirty="0">
                  <a:solidFill>
                    <a:schemeClr val="accent1"/>
                  </a:solidFill>
                </a:rPr>
                <a:t>Innovation</a:t>
              </a:r>
            </a:p>
          </p:txBody>
        </p:sp>
        <p:sp>
          <p:nvSpPr>
            <p:cNvPr id="8" name="Tools to the market">
              <a:extLst>
                <a:ext uri="{FF2B5EF4-FFF2-40B4-BE49-F238E27FC236}">
                  <a16:creationId xmlns:a16="http://schemas.microsoft.com/office/drawing/2014/main" id="{7847B571-0B26-D74D-A487-20915D243EEC}"/>
                </a:ext>
              </a:extLst>
            </p:cNvPr>
            <p:cNvSpPr txBox="1"/>
            <p:nvPr/>
          </p:nvSpPr>
          <p:spPr>
            <a:xfrm>
              <a:off x="10328122" y="5983259"/>
              <a:ext cx="1768873" cy="5097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r>
                <a:rPr dirty="0">
                  <a:solidFill>
                    <a:schemeClr val="accent1"/>
                  </a:solidFill>
                </a:rPr>
                <a:t>Tools</a:t>
              </a:r>
            </a:p>
          </p:txBody>
        </p:sp>
        <p:sp>
          <p:nvSpPr>
            <p:cNvPr id="9" name="Marketplace">
              <a:extLst>
                <a:ext uri="{FF2B5EF4-FFF2-40B4-BE49-F238E27FC236}">
                  <a16:creationId xmlns:a16="http://schemas.microsoft.com/office/drawing/2014/main" id="{06C6CC10-88C5-8340-BA9A-6910ED73D0F7}"/>
                </a:ext>
              </a:extLst>
            </p:cNvPr>
            <p:cNvSpPr txBox="1"/>
            <p:nvPr/>
          </p:nvSpPr>
          <p:spPr>
            <a:xfrm>
              <a:off x="10326721" y="6854574"/>
              <a:ext cx="1801027" cy="5097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dirty="0">
                  <a:solidFill>
                    <a:schemeClr val="accent1"/>
                  </a:solidFill>
                </a:rPr>
                <a:t>Marketplace</a:t>
              </a:r>
            </a:p>
          </p:txBody>
        </p:sp>
        <p:sp>
          <p:nvSpPr>
            <p:cNvPr id="10" name="Training">
              <a:extLst>
                <a:ext uri="{FF2B5EF4-FFF2-40B4-BE49-F238E27FC236}">
                  <a16:creationId xmlns:a16="http://schemas.microsoft.com/office/drawing/2014/main" id="{90F93BCC-93C9-7A4E-A210-759A0E9C8DB3}"/>
                </a:ext>
              </a:extLst>
            </p:cNvPr>
            <p:cNvSpPr txBox="1"/>
            <p:nvPr/>
          </p:nvSpPr>
          <p:spPr>
            <a:xfrm>
              <a:off x="1203684" y="5621736"/>
              <a:ext cx="1228947" cy="5097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algn="r"/>
              <a:r>
                <a:rPr dirty="0">
                  <a:solidFill>
                    <a:schemeClr val="accent1"/>
                  </a:solidFill>
                </a:rPr>
                <a:t>Training</a:t>
              </a:r>
            </a:p>
          </p:txBody>
        </p:sp>
        <p:sp>
          <p:nvSpPr>
            <p:cNvPr id="11" name="Research (data) communities">
              <a:extLst>
                <a:ext uri="{FF2B5EF4-FFF2-40B4-BE49-F238E27FC236}">
                  <a16:creationId xmlns:a16="http://schemas.microsoft.com/office/drawing/2014/main" id="{5C99F152-1C43-3D40-8B97-5CF23EFEF902}"/>
                </a:ext>
              </a:extLst>
            </p:cNvPr>
            <p:cNvSpPr txBox="1"/>
            <p:nvPr/>
          </p:nvSpPr>
          <p:spPr>
            <a:xfrm>
              <a:off x="13723" y="4095360"/>
              <a:ext cx="2418908" cy="77936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 algn="r"/>
              <a:r>
                <a:rPr dirty="0">
                  <a:solidFill>
                    <a:schemeClr val="accent1"/>
                  </a:solidFill>
                </a:rPr>
                <a:t>Research (data) communities</a:t>
              </a:r>
            </a:p>
          </p:txBody>
        </p:sp>
        <p:sp>
          <p:nvSpPr>
            <p:cNvPr id="12" name="Governance">
              <a:extLst>
                <a:ext uri="{FF2B5EF4-FFF2-40B4-BE49-F238E27FC236}">
                  <a16:creationId xmlns:a16="http://schemas.microsoft.com/office/drawing/2014/main" id="{DF24828B-D6B7-AC4C-88ED-9E8E463DCCDE}"/>
                </a:ext>
              </a:extLst>
            </p:cNvPr>
            <p:cNvSpPr txBox="1"/>
            <p:nvPr/>
          </p:nvSpPr>
          <p:spPr>
            <a:xfrm>
              <a:off x="631604" y="7673150"/>
              <a:ext cx="1801027" cy="5097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algn="r"/>
              <a:r>
                <a:rPr dirty="0">
                  <a:solidFill>
                    <a:schemeClr val="accent1"/>
                  </a:solidFill>
                </a:rPr>
                <a:t>Governance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8927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1C079-E26A-AF40-8FCE-CC60CC8AF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SSHOC Stakeholders and offering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139D431-7889-1248-A6CC-D4CDF8B84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59" b="6715"/>
          <a:stretch/>
        </p:blipFill>
        <p:spPr>
          <a:xfrm>
            <a:off x="2838734" y="950385"/>
            <a:ext cx="6171892" cy="560031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26A622-9E48-1648-90A9-2B4B368FB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95" y="2425751"/>
            <a:ext cx="1117600" cy="1041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07D4D5-CF13-714D-BD23-7FA30542B7B8}"/>
              </a:ext>
            </a:extLst>
          </p:cNvPr>
          <p:cNvSpPr txBox="1"/>
          <p:nvPr/>
        </p:nvSpPr>
        <p:spPr>
          <a:xfrm>
            <a:off x="394853" y="3467151"/>
            <a:ext cx="21874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On- and offline </a:t>
            </a:r>
            <a:r>
              <a:rPr lang="en-GB" sz="1400" dirty="0">
                <a:solidFill>
                  <a:schemeClr val="accent2"/>
                </a:solidFill>
              </a:rPr>
              <a:t>trainings and training materials </a:t>
            </a:r>
            <a:r>
              <a:rPr lang="en-GB" sz="1400" dirty="0">
                <a:solidFill>
                  <a:schemeClr val="accent1"/>
                </a:solidFill>
              </a:rPr>
              <a:t> and an international cross-disciplinary </a:t>
            </a:r>
            <a:r>
              <a:rPr lang="en-GB" sz="1400" dirty="0">
                <a:solidFill>
                  <a:schemeClr val="accent2"/>
                </a:solidFill>
              </a:rPr>
              <a:t>trainer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>
                <a:solidFill>
                  <a:schemeClr val="accent2"/>
                </a:solidFill>
              </a:rPr>
              <a:t>network</a:t>
            </a:r>
            <a:endParaRPr lang="en-US" sz="1400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AE2C56-478F-E641-9B5E-0FA9713F4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2585" y="2397385"/>
            <a:ext cx="1054100" cy="1282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C0EEDF-976B-DA4F-A4CA-090F84F0E4EC}"/>
              </a:ext>
            </a:extLst>
          </p:cNvPr>
          <p:cNvSpPr txBox="1"/>
          <p:nvPr/>
        </p:nvSpPr>
        <p:spPr>
          <a:xfrm>
            <a:off x="9376012" y="3475988"/>
            <a:ext cx="24429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Availability of an EU-wide, easy-to-use SSH </a:t>
            </a:r>
            <a:r>
              <a:rPr lang="en-GB" sz="1400" dirty="0">
                <a:solidFill>
                  <a:schemeClr val="accent2"/>
                </a:solidFill>
              </a:rPr>
              <a:t>Open Marketplace</a:t>
            </a:r>
            <a:r>
              <a:rPr lang="en-GB" sz="1400" dirty="0">
                <a:solidFill>
                  <a:schemeClr val="accent1"/>
                </a:solidFill>
              </a:rPr>
              <a:t>, where </a:t>
            </a:r>
            <a:r>
              <a:rPr lang="en-GB" sz="1400" dirty="0">
                <a:solidFill>
                  <a:schemeClr val="accent2"/>
                </a:solidFill>
              </a:rPr>
              <a:t>tools and data </a:t>
            </a:r>
            <a:r>
              <a:rPr lang="en-GB" sz="1400" dirty="0">
                <a:solidFill>
                  <a:schemeClr val="accent1"/>
                </a:solidFill>
              </a:rPr>
              <a:t>are openly accessible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64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A9F8C-38B9-894C-8A2D-5B094601E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" y="124691"/>
            <a:ext cx="8302336" cy="3740727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Join our community!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85112B-7FC9-704B-ACD2-66012EE4C465}"/>
              </a:ext>
            </a:extLst>
          </p:cNvPr>
          <p:cNvSpPr/>
          <p:nvPr/>
        </p:nvSpPr>
        <p:spPr>
          <a:xfrm>
            <a:off x="124692" y="3955202"/>
            <a:ext cx="8302336" cy="2476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2D10F4-5D9F-8749-9CF0-288F3C686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66" y="3993543"/>
            <a:ext cx="601792" cy="6200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BD2FB8-F8C5-AE49-907E-0293589D0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51" y="5874158"/>
            <a:ext cx="528415" cy="5284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93BAD5-8A96-444D-A8C5-0ADCD58F6296}"/>
              </a:ext>
            </a:extLst>
          </p:cNvPr>
          <p:cNvSpPr txBox="1"/>
          <p:nvPr/>
        </p:nvSpPr>
        <p:spPr>
          <a:xfrm>
            <a:off x="1445631" y="4138881"/>
            <a:ext cx="328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www.sshopencloud.eu</a:t>
            </a:r>
            <a:endParaRPr lang="en-GB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391BB9-4634-BB49-92E6-47DFDCFFF38C}"/>
              </a:ext>
            </a:extLst>
          </p:cNvPr>
          <p:cNvSpPr txBox="1"/>
          <p:nvPr/>
        </p:nvSpPr>
        <p:spPr>
          <a:xfrm>
            <a:off x="1452669" y="5882574"/>
            <a:ext cx="328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info@sshopencloud.eu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A2DC02B7-DB56-6D45-A3BD-524A4F00C0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43" y="4605266"/>
            <a:ext cx="663743" cy="663743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6826B792-BBC8-594F-9EC2-7C3DCAC6A9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88" y="5253547"/>
            <a:ext cx="663743" cy="663743"/>
          </a:xfrm>
          <a:prstGeom prst="rect">
            <a:avLst/>
          </a:prstGeom>
        </p:spPr>
      </p:pic>
      <p:sp>
        <p:nvSpPr>
          <p:cNvPr id="11" name="CasellaDiTesto 12">
            <a:extLst>
              <a:ext uri="{FF2B5EF4-FFF2-40B4-BE49-F238E27FC236}">
                <a16:creationId xmlns:a16="http://schemas.microsoft.com/office/drawing/2014/main" id="{D0B95110-9431-8D4C-B672-B121A0D3566C}"/>
              </a:ext>
            </a:extLst>
          </p:cNvPr>
          <p:cNvSpPr txBox="1"/>
          <p:nvPr/>
        </p:nvSpPr>
        <p:spPr>
          <a:xfrm>
            <a:off x="1455537" y="4710344"/>
            <a:ext cx="2374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it-IT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SSHOpenCloud</a:t>
            </a:r>
            <a:endParaRPr lang="it-IT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sellaDiTesto 12">
            <a:extLst>
              <a:ext uri="{FF2B5EF4-FFF2-40B4-BE49-F238E27FC236}">
                <a16:creationId xmlns:a16="http://schemas.microsoft.com/office/drawing/2014/main" id="{8A789714-D91B-B145-A159-925B441BBB9B}"/>
              </a:ext>
            </a:extLst>
          </p:cNvPr>
          <p:cNvSpPr txBox="1"/>
          <p:nvPr/>
        </p:nvSpPr>
        <p:spPr>
          <a:xfrm>
            <a:off x="1455537" y="5374140"/>
            <a:ext cx="237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/in/</a:t>
            </a:r>
            <a:r>
              <a:rPr lang="it-IT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sshopencloud</a:t>
            </a:r>
            <a:endParaRPr lang="it-IT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3416E2-FC83-6647-9D3B-EAC40FFF3B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7211" y="6008873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02729"/>
      </p:ext>
    </p:extLst>
  </p:cSld>
  <p:clrMapOvr>
    <a:masterClrMapping/>
  </p:clrMapOvr>
</p:sld>
</file>

<file path=ppt/theme/theme1.xml><?xml version="1.0" encoding="utf-8"?>
<a:theme xmlns:a="http://schemas.openxmlformats.org/drawingml/2006/main" name="SSHOC Theme">
  <a:themeElements>
    <a:clrScheme name="SSHO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75D89"/>
      </a:accent1>
      <a:accent2>
        <a:srgbClr val="F2983D"/>
      </a:accent2>
      <a:accent3>
        <a:srgbClr val="A5A5A5"/>
      </a:accent3>
      <a:accent4>
        <a:srgbClr val="FFC000"/>
      </a:accent4>
      <a:accent5>
        <a:srgbClr val="419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7555</TotalTime>
  <Words>250</Words>
  <Application>Microsoft Office PowerPoint</Application>
  <PresentationFormat>Widescreen</PresentationFormat>
  <Paragraphs>55</Paragraphs>
  <Slides>12</Slides>
  <Notes>0</Notes>
  <HiddenSlides>3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Calibri</vt:lpstr>
      <vt:lpstr>SSHOC Theme</vt:lpstr>
      <vt:lpstr>Social Sciences and Humanties Open Cloud</vt:lpstr>
      <vt:lpstr>Presentazione standard di PowerPoint</vt:lpstr>
      <vt:lpstr>Expected impact</vt:lpstr>
      <vt:lpstr>Transition from disciplinary silos and separate e-infrastructures into cloud-based infrastructure for scholars</vt:lpstr>
      <vt:lpstr>SSHOC Partners</vt:lpstr>
      <vt:lpstr>SSHOC consortium covers the whole data cycle</vt:lpstr>
      <vt:lpstr>Elements of SSHOC and how work comes together</vt:lpstr>
      <vt:lpstr>SSHOC Stakeholders and offering</vt:lpstr>
      <vt:lpstr>Join our community!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Drascic</dc:creator>
  <cp:lastModifiedBy>Leonardo</cp:lastModifiedBy>
  <cp:revision>84</cp:revision>
  <dcterms:created xsi:type="dcterms:W3CDTF">2018-10-11T08:58:44Z</dcterms:created>
  <dcterms:modified xsi:type="dcterms:W3CDTF">2019-08-30T12:51:32Z</dcterms:modified>
</cp:coreProperties>
</file>